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1509" r:id="rId7"/>
    <p:sldId id="1511" r:id="rId8"/>
    <p:sldId id="1515" r:id="rId9"/>
    <p:sldId id="1512" r:id="rId10"/>
    <p:sldId id="263" r:id="rId11"/>
    <p:sldId id="265" r:id="rId12"/>
    <p:sldId id="1514" r:id="rId13"/>
    <p:sldId id="1513" r:id="rId14"/>
    <p:sldId id="1516" r:id="rId15"/>
    <p:sldId id="15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58"/>
  </p:normalViewPr>
  <p:slideViewPr>
    <p:cSldViewPr snapToGrid="0">
      <p:cViewPr varScale="1">
        <p:scale>
          <a:sx n="150" d="100"/>
          <a:sy n="150" d="100"/>
        </p:scale>
        <p:origin x="29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57A2-7201-8CB8-EA46-66EDC3EF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9E86-8662-73AA-1AD7-482E47E06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A75E7-C491-5070-0CE6-BEF82A43D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59A7-20CC-D1BB-31E4-ACE88B87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5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8DEA-A226-42A6-9E30-309021B3B965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18B4F7D-BC40-4928-911E-ACE8BAB9DEB3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C746-867B-4D4B-9C29-4F6C13B02FB8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8A898-F5D7-4CDD-AB69-ADAA3E185F03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79FF-90EE-45FE-A311-B4E034ABE41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7189-0A2A-454A-90FF-FE275FD1345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622A-F25C-49A6-B10F-63D5ED0FBA58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79A3-D6AD-4606-A8E8-43DE27EE35F1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3A68-8A9B-4743-BFD7-8FAFB63F7353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5865-ACF2-4A3F-9C92-C5C74AB1065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AB7A94BC-7D83-4296-8365-E5A30670FA6B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DBC3-9888-4A7B-8326-C0F767DA623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114A2C9-89AB-49B4-8F28-6C3B092B2F05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F4050956-C994-46D6-B2EB-7AC3DD726791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4DCF25-BBDE-4FAD-9B3B-8BFA4303478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D6AAE12-F8A1-4BD2-84A6-D11B40345FC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2C86C961-68FE-4E0D-A4E0-27BE201A639F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4E04E5-367B-4BD6-82E1-AB6CEA7FD326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3263ABC3-66A9-4DEC-9A04-F6E9271A0DC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1CB3F0A8-C0AA-403E-8DEE-D2928100F62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048B802E-2C60-478D-942F-02E7ADED130B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7721134-F1CD-415D-8AE0-A757F8F68C50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7D20-DA31-4282-84D9-1497D4E7966F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897A-4561-4889-8EA5-A8F7943772A9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D896-4772-433B-AF22-2F3749DA5697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2D871C11-C6BD-417B-B40D-F31E8D04689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0D26-B921-4EDA-9EC1-45CCA044EE4C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9088-0F7E-4711-9D32-8C55AD9DC797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8F68-55B2-4C70-BE88-CBA25726CEA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1F1F7-F184-4CA2-9885-3A37D604D1AC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C9B6C-CDE8-42CD-938F-D4853A0EF981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D28FA6-2C8A-4BB0-A6C1-A09D4CDEC71B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B74C-E8EF-472C-950B-C3D57086D5B6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0BA01C-52A1-4682-8F51-23872F12338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F0B7-8F96-4503-A50C-7EF2B7B1452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5892-9381-4BD3-B710-867513B66DD0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B838-25EC-4059-8F54-928C7F29D7D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F208-D052-4786-B1FB-AEA6DACE53A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8A45-5542-452B-8906-B51A6731E453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70FE-8B1A-4319-8949-9EEF23A9827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1C68-CFB6-4057-A626-2FEA175FD046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E3D3-05B3-4342-A0D1-6C55292D02B4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71E4-A62B-47D6-B2EE-20514F84A051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9784-FF83-4582-AE76-B0D9DE1ED51C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874EB02-BCD0-48BD-B30A-63636A9D8E40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065E1-462C-4051-8248-CA41BA956C9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D75405E1-C186-46CD-A749-6D34ADAC56B9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67AB-97BA-4E39-B55E-0DE8A72B9078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201A-C2AB-4D89-89C0-BCAA127FEC9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6670-E7A4-4D4C-AB6A-3307F3354D4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D36636A-D0D3-431A-B247-77AF81A1DAA7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5730240" cy="3739896"/>
          </a:xfrm>
        </p:spPr>
        <p:txBody>
          <a:bodyPr/>
          <a:lstStyle/>
          <a:p>
            <a:r>
              <a:rPr lang="sk-SK" noProof="0" dirty="0"/>
              <a:t>Syntéza systému riadenia</a:t>
            </a:r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/>
          <a:lstStyle/>
          <a:p>
            <a:r>
              <a:rPr lang="sk-SK" noProof="0" dirty="0"/>
              <a:t>autor</a:t>
            </a:r>
            <a:r>
              <a:rPr lang="en-US" noProof="0" dirty="0"/>
              <a:t>: </a:t>
            </a:r>
            <a:r>
              <a:rPr lang="en-US" noProof="0" dirty="0" err="1"/>
              <a:t>Bc</a:t>
            </a:r>
            <a:r>
              <a:rPr lang="en-US" noProof="0" dirty="0"/>
              <a:t>. Radovan Jakubčík</a:t>
            </a:r>
          </a:p>
          <a:p>
            <a:r>
              <a:rPr lang="sk-SK" dirty="0"/>
              <a:t>školiteľ</a:t>
            </a:r>
            <a:r>
              <a:rPr lang="en-US" noProof="0" dirty="0"/>
              <a:t>: Ing. Marián Tárník, PhD.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6BCCFE-82B9-38D9-8EAD-75148B80BD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7704" y="0"/>
            <a:ext cx="4654296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C2D9D1-56EA-AA89-EEB6-9E6ACDF955BB}"/>
              </a:ext>
            </a:extLst>
          </p:cNvPr>
          <p:cNvSpPr txBox="1"/>
          <p:nvPr/>
        </p:nvSpPr>
        <p:spPr>
          <a:xfrm>
            <a:off x="365760" y="4327898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/>
              <a:t>Diplo</a:t>
            </a:r>
            <a:r>
              <a:rPr lang="sk-SK" sz="2000" noProof="0" dirty="0" err="1"/>
              <a:t>mový</a:t>
            </a:r>
            <a:r>
              <a:rPr lang="en-US" sz="2000" noProof="0" dirty="0"/>
              <a:t> </a:t>
            </a:r>
            <a:r>
              <a:rPr lang="sk-SK" sz="2000" noProof="0" dirty="0"/>
              <a:t>projekt </a:t>
            </a:r>
            <a:r>
              <a:rPr lang="en-US" sz="2000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F0BE-5045-DE09-574C-1493EAAD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6451-E8AD-9083-362A-40EA6AAC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7392672" cy="643583"/>
          </a:xfrm>
        </p:spPr>
        <p:txBody>
          <a:bodyPr>
            <a:normAutofit/>
          </a:bodyPr>
          <a:lstStyle/>
          <a:p>
            <a:r>
              <a:rPr lang="sk-SK" dirty="0"/>
              <a:t>Návrh systému riadenia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5EF0D6-BB44-73FA-DAB1-34043312BC59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14678" y="1193799"/>
                <a:ext cx="5481322" cy="511398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sk-SK" sz="1600" noProof="0" dirty="0"/>
                  <a:t>LQR + </a:t>
                </a:r>
                <a:r>
                  <a:rPr lang="en-US" sz="1600" noProof="0" dirty="0"/>
                  <a:t>integra</a:t>
                </a:r>
                <a:r>
                  <a:rPr lang="sk-SK" sz="1600" dirty="0" err="1"/>
                  <a:t>čný</a:t>
                </a:r>
                <a:r>
                  <a:rPr lang="sk-SK" sz="1600" noProof="0" dirty="0"/>
                  <a:t> člen</a:t>
                </a:r>
              </a:p>
              <a:p>
                <a:pPr>
                  <a:lnSpc>
                    <a:spcPct val="100000"/>
                  </a:lnSpc>
                </a:pPr>
                <a:r>
                  <a:rPr lang="sk-SK" sz="1600" noProof="0" dirty="0"/>
                  <a:t>Nelineárny model simulovaný aj s vplyvom šumu</a:t>
                </a:r>
                <a:endParaRPr lang="en-US" sz="1600" noProof="0" dirty="0"/>
              </a:p>
              <a:p>
                <a:pPr>
                  <a:lnSpc>
                    <a:spcPct val="100000"/>
                  </a:lnSpc>
                </a:pPr>
                <a:endParaRPr lang="sk-SK" sz="1600" noProof="0" dirty="0"/>
              </a:p>
              <a:p>
                <a:pPr>
                  <a:lnSpc>
                    <a:spcPct val="100000"/>
                  </a:lnSpc>
                </a:pPr>
                <a:r>
                  <a:rPr lang="sk-SK" sz="1600" dirty="0" err="1"/>
                  <a:t>Váhovacie</a:t>
                </a:r>
                <a:r>
                  <a:rPr lang="sk-SK" sz="1600" dirty="0"/>
                  <a:t> matice: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noProof="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600" noProof="0" dirty="0"/>
                  <a:t>Bez</a:t>
                </a:r>
                <a:r>
                  <a:rPr lang="sk-SK" sz="1600" noProof="0" dirty="0"/>
                  <a:t> iteratívnej </a:t>
                </a:r>
                <a:r>
                  <a:rPr lang="sk-SK" sz="1600" noProof="0" dirty="0" err="1"/>
                  <a:t>linearizácie</a:t>
                </a:r>
                <a:r>
                  <a:rPr lang="sk-SK" sz="1600" noProof="0" dirty="0"/>
                  <a:t> matíc A, B, C a výpočtu diskrétnej </a:t>
                </a:r>
                <a:r>
                  <a:rPr lang="sk-SK" sz="1600" noProof="0" dirty="0" err="1"/>
                  <a:t>Riccatiho</a:t>
                </a:r>
                <a:r>
                  <a:rPr lang="sk-SK" sz="1600" noProof="0" dirty="0"/>
                  <a:t> rovnice</a:t>
                </a:r>
                <a:endParaRPr lang="en-US" sz="1600" noProof="0" dirty="0"/>
              </a:p>
              <a:p>
                <a:pPr>
                  <a:lnSpc>
                    <a:spcPct val="100000"/>
                  </a:lnSpc>
                </a:pPr>
                <a:r>
                  <a:rPr lang="en-US" sz="1600" noProof="0" dirty="0"/>
                  <a:t>x1 – </a:t>
                </a:r>
                <a:r>
                  <a:rPr lang="en-US" sz="1600" dirty="0" err="1"/>
                  <a:t>simulovan</a:t>
                </a:r>
                <a:r>
                  <a:rPr lang="sk-SK" sz="1600" dirty="0"/>
                  <a:t>ý výstup modelu</a:t>
                </a:r>
              </a:p>
              <a:p>
                <a:pPr>
                  <a:lnSpc>
                    <a:spcPct val="100000"/>
                  </a:lnSpc>
                </a:pPr>
                <a:r>
                  <a:rPr lang="sk-SK" sz="1600" dirty="0"/>
                  <a:t>x2 – odhadovaný výstup modelu rozšíreným </a:t>
                </a:r>
                <a:r>
                  <a:rPr lang="sk-SK" sz="1600" dirty="0" err="1"/>
                  <a:t>Kalmanovým</a:t>
                </a:r>
                <a:r>
                  <a:rPr lang="sk-SK" sz="1600" dirty="0"/>
                  <a:t> filtrom</a:t>
                </a:r>
              </a:p>
              <a:p>
                <a:pPr>
                  <a:lnSpc>
                    <a:spcPct val="100000"/>
                  </a:lnSpc>
                </a:pPr>
                <a:endParaRPr lang="sk-SK" sz="1600" noProof="0" dirty="0"/>
              </a:p>
              <a:p>
                <a:pPr>
                  <a:lnSpc>
                    <a:spcPct val="100000"/>
                  </a:lnSpc>
                </a:pPr>
                <a:r>
                  <a:rPr lang="sk-SK" sz="1600" noProof="0" dirty="0"/>
                  <a:t>Riadenie pracuje až po ubehnutí 10 sekúnd merania a simulácie</a:t>
                </a:r>
                <a:endParaRPr lang="en-US" sz="1600" noProof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5EF0D6-BB44-73FA-DAB1-34043312B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14678" y="1193799"/>
                <a:ext cx="5481322" cy="5113983"/>
              </a:xfrm>
              <a:blipFill>
                <a:blip r:embed="rId2"/>
                <a:stretch>
                  <a:fillRect l="-445" t="-834"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1999B-7903-B135-A1C1-CF076CF9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9</a:t>
            </a:r>
            <a:r>
              <a:rPr lang="en-US" dirty="0"/>
              <a:t>/10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F8254-F404-FCE7-A57C-1A8EB66733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58" t="1323" r="7595" b="1376"/>
          <a:stretch>
            <a:fillRect/>
          </a:stretch>
        </p:blipFill>
        <p:spPr>
          <a:xfrm>
            <a:off x="6704821" y="1924976"/>
            <a:ext cx="4343400" cy="3049754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643912-DBCE-BD9B-ED9A-BFF0F6F0D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870" r="7802"/>
          <a:stretch>
            <a:fillRect/>
          </a:stretch>
        </p:blipFill>
        <p:spPr>
          <a:xfrm>
            <a:off x="6654021" y="246724"/>
            <a:ext cx="4343400" cy="167825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F7D81C6-949B-6FEB-E37C-54D78F559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7802" r="8022"/>
          <a:stretch>
            <a:fillRect/>
          </a:stretch>
        </p:blipFill>
        <p:spPr>
          <a:xfrm>
            <a:off x="6704821" y="4974730"/>
            <a:ext cx="4343401" cy="17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6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C702-0494-2F8B-30DD-2BD3A4D1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2E13-409A-8E03-6181-13895116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5481322" cy="1453896"/>
          </a:xfrm>
        </p:spPr>
        <p:txBody>
          <a:bodyPr/>
          <a:lstStyle/>
          <a:p>
            <a:r>
              <a:rPr lang="sk-SK" dirty="0"/>
              <a:t>Budúca práca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59DE5-9E9F-660B-F096-5DAF870EE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4678" y="1577657"/>
            <a:ext cx="11067248" cy="370268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sk-SK" sz="1600" noProof="0" dirty="0"/>
              <a:t>Aplikácia optimalizačných algoritmov na identifikáciu </a:t>
            </a:r>
            <a:r>
              <a:rPr lang="sk-SK" sz="1600" noProof="0" dirty="0" err="1"/>
              <a:t>nelineárných</a:t>
            </a:r>
            <a:r>
              <a:rPr lang="sk-SK" sz="1600" noProof="0" dirty="0"/>
              <a:t> parametrov modelu pomocou prechodových dejov</a:t>
            </a:r>
            <a:endParaRPr lang="en-US" sz="1600" noProof="0" dirty="0"/>
          </a:p>
          <a:p>
            <a:pPr>
              <a:lnSpc>
                <a:spcPct val="100000"/>
              </a:lnSpc>
            </a:pPr>
            <a:endParaRPr lang="sk-SK" sz="1600" dirty="0"/>
          </a:p>
          <a:p>
            <a:pPr>
              <a:lnSpc>
                <a:spcPct val="100000"/>
              </a:lnSpc>
            </a:pPr>
            <a:r>
              <a:rPr lang="sk-SK" sz="1600" noProof="0" dirty="0"/>
              <a:t>Modelovanie dynamiky vrtule</a:t>
            </a:r>
          </a:p>
          <a:p>
            <a:pPr>
              <a:lnSpc>
                <a:spcPct val="100000"/>
              </a:lnSpc>
            </a:pPr>
            <a:r>
              <a:rPr lang="sk-SK" sz="1600" dirty="0"/>
              <a:t>Domodelovanie fyzických obmedzení systému, ako sú dorazy kyvadla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sk-SK" sz="1600" dirty="0"/>
          </a:p>
          <a:p>
            <a:pPr>
              <a:lnSpc>
                <a:spcPct val="100000"/>
              </a:lnSpc>
            </a:pPr>
            <a:r>
              <a:rPr lang="sk-SK" sz="1600" dirty="0"/>
              <a:t>Overenie pozorovateľnosti a riaditeľnosti</a:t>
            </a:r>
          </a:p>
          <a:p>
            <a:pPr>
              <a:lnSpc>
                <a:spcPct val="100000"/>
              </a:lnSpc>
            </a:pPr>
            <a:r>
              <a:rPr lang="sk-SK" sz="1600" noProof="0" dirty="0"/>
              <a:t>Pokus o riadenie v nestabilnej oblasti</a:t>
            </a:r>
            <a:endParaRPr lang="en-US" sz="1600" noProof="0" dirty="0"/>
          </a:p>
          <a:p>
            <a:pPr>
              <a:lnSpc>
                <a:spcPct val="100000"/>
              </a:lnSpc>
            </a:pPr>
            <a:endParaRPr lang="sk-SK" sz="1600" noProof="0" dirty="0"/>
          </a:p>
          <a:p>
            <a:pPr>
              <a:lnSpc>
                <a:spcPct val="100000"/>
              </a:lnSpc>
            </a:pPr>
            <a:r>
              <a:rPr lang="sk-SK" sz="1600" dirty="0"/>
              <a:t>Implementácia nelineárneho MPC namiesto LQR + I</a:t>
            </a:r>
            <a:endParaRPr lang="sk-SK" sz="1600" noProof="0" dirty="0"/>
          </a:p>
          <a:p>
            <a:pPr>
              <a:lnSpc>
                <a:spcPct val="100000"/>
              </a:lnSpc>
            </a:pPr>
            <a:r>
              <a:rPr lang="sk-SK" sz="1600" noProof="0" dirty="0"/>
              <a:t>Implementácia riadenia na mikropočítači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20AA-9081-D1A7-8F52-104391F8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10</a:t>
            </a:r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97310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DCF2-6CFC-8C0D-00E8-6F3E8B254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sk-SK" sz="8000" dirty="0"/>
              <a:t>Ďakujem za pozornosť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2E4BB-5F88-0FC7-1377-DA9484244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sk-SK" dirty="0"/>
              <a:t>Otázky?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1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/>
          <a:lstStyle/>
          <a:p>
            <a:r>
              <a:rPr lang="sk-SK" noProof="0" dirty="0"/>
              <a:t>Obsah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/>
          <a:p>
            <a:r>
              <a:rPr lang="sk-SK" dirty="0"/>
              <a:t>Úvod do problematiky</a:t>
            </a:r>
            <a:endParaRPr lang="en-US" noProof="0" dirty="0"/>
          </a:p>
          <a:p>
            <a:r>
              <a:rPr lang="sk-SK" noProof="0" dirty="0"/>
              <a:t>Analýza systému</a:t>
            </a:r>
            <a:endParaRPr lang="en-US" noProof="0" dirty="0"/>
          </a:p>
          <a:p>
            <a:r>
              <a:rPr lang="sk-SK" noProof="0" dirty="0"/>
              <a:t>Modelovanie systému</a:t>
            </a:r>
          </a:p>
          <a:p>
            <a:r>
              <a:rPr lang="sk-SK" dirty="0"/>
              <a:t>Modelovanie trení</a:t>
            </a:r>
            <a:endParaRPr lang="sk-SK" noProof="0" dirty="0"/>
          </a:p>
          <a:p>
            <a:r>
              <a:rPr lang="sk-SK" noProof="0" dirty="0"/>
              <a:t>Návrh systému riadenia</a:t>
            </a:r>
            <a:endParaRPr lang="en-US" noProof="0" dirty="0"/>
          </a:p>
          <a:p>
            <a:r>
              <a:rPr lang="sk-SK" dirty="0"/>
              <a:t>Následná práca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D636A-76D5-9AAB-D1CC-D355B229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3EB6E-7DB1-92D7-81A3-04E008E4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4" t="10813"/>
          <a:stretch>
            <a:fillRect/>
          </a:stretch>
        </p:blipFill>
        <p:spPr>
          <a:xfrm>
            <a:off x="6095999" y="2146751"/>
            <a:ext cx="5985214" cy="2564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5481323" cy="749300"/>
          </a:xfrm>
        </p:spPr>
        <p:txBody>
          <a:bodyPr anchor="t">
            <a:normAutofit/>
          </a:bodyPr>
          <a:lstStyle/>
          <a:p>
            <a:r>
              <a:rPr lang="sk-SK" noProof="0" dirty="0"/>
              <a:t>Úvod do problematiky</a:t>
            </a:r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626756"/>
            <a:ext cx="5027171" cy="3604488"/>
          </a:xfrm>
        </p:spPr>
        <p:txBody>
          <a:bodyPr>
            <a:normAutofit/>
          </a:bodyPr>
          <a:lstStyle/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Detailne analyzovať daný systém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Modelovanie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Návrh riadiaceho systému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Simulácia priebehu riadenia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Implementácia navrhnutého riadiaceho systému v zmysle mikropočítačov</a:t>
            </a:r>
            <a:endParaRPr lang="en-US" b="0" i="0" noProof="0" dirty="0">
              <a:effectLst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26F7-E524-960D-AACB-0448EAEB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767729"/>
            <a:ext cx="4142232" cy="690994"/>
          </a:xfrm>
        </p:spPr>
        <p:txBody>
          <a:bodyPr>
            <a:normAutofit/>
          </a:bodyPr>
          <a:lstStyle/>
          <a:p>
            <a:r>
              <a:rPr lang="sk-SK" noProof="0" dirty="0"/>
              <a:t>Analýza systému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Systém vstupy-výstupy:</a:t>
            </a:r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vstup</a:t>
            </a:r>
            <a:r>
              <a:rPr lang="en-US" sz="1600" dirty="0"/>
              <a:t>:</a:t>
            </a:r>
            <a:r>
              <a:rPr lang="sk-SK" sz="1600" noProof="0" dirty="0"/>
              <a:t> 0 – 100</a:t>
            </a:r>
            <a:r>
              <a:rPr lang="en-US" sz="1600" noProof="0" dirty="0"/>
              <a:t>  [%PWM]</a:t>
            </a:r>
            <a:endParaRPr lang="sk-SK" sz="1600" noProof="0" dirty="0"/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výstup</a:t>
            </a:r>
            <a:r>
              <a:rPr lang="en-US" sz="1600" noProof="0" dirty="0"/>
              <a:t>:</a:t>
            </a:r>
            <a:r>
              <a:rPr lang="sk-SK" sz="1600" dirty="0"/>
              <a:t> -60 – 210 </a:t>
            </a:r>
            <a:r>
              <a:rPr lang="en-US" sz="1600" dirty="0"/>
              <a:t>[°]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Rota</a:t>
            </a:r>
            <a:r>
              <a:rPr lang="sk-SK" sz="1800" dirty="0" err="1"/>
              <a:t>čný</a:t>
            </a:r>
            <a:r>
              <a:rPr lang="sk-SK" sz="1800" dirty="0"/>
              <a:t> magnetický </a:t>
            </a:r>
            <a:r>
              <a:rPr lang="sk-SK" sz="1800" dirty="0" err="1"/>
              <a:t>enkóder</a:t>
            </a:r>
            <a:r>
              <a:rPr lang="sk-SK" sz="1800" dirty="0"/>
              <a:t> AS5600 (I2C)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Jednosmerný motor</a:t>
            </a:r>
            <a:r>
              <a:rPr lang="sk-SK" sz="1800" dirty="0"/>
              <a:t> s cudzím budením 0</a:t>
            </a:r>
            <a:r>
              <a:rPr lang="en-US" sz="1800" dirty="0"/>
              <a:t>~</a:t>
            </a:r>
            <a:r>
              <a:rPr lang="sk-SK" sz="1800" dirty="0"/>
              <a:t>3.6V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Arduino UNO R3</a:t>
            </a:r>
            <a:endParaRPr lang="en-US" sz="1800" noProof="0" dirty="0"/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noProof="0" dirty="0"/>
              <a:t>Jednosmerné napájanie 12V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14F3-65C0-5D93-5801-3A75007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en-US" dirty="0"/>
              <a:t>3/10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750335A5-FAAE-6BD3-D4F1-7CC10B54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990" y="0"/>
            <a:ext cx="465429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0568F-ED27-3864-124A-2DAB41DEBEFA}"/>
              </a:ext>
            </a:extLst>
          </p:cNvPr>
          <p:cNvSpPr txBox="1"/>
          <p:nvPr/>
        </p:nvSpPr>
        <p:spPr>
          <a:xfrm>
            <a:off x="5496443" y="398397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Enkóder</a:t>
            </a:r>
            <a:r>
              <a:rPr lang="sk-SK" dirty="0"/>
              <a:t> AS5600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D90EE-5E02-900C-8E2C-477D0E4ABBBF}"/>
              </a:ext>
            </a:extLst>
          </p:cNvPr>
          <p:cNvSpPr txBox="1"/>
          <p:nvPr/>
        </p:nvSpPr>
        <p:spPr>
          <a:xfrm>
            <a:off x="10741117" y="4562856"/>
            <a:ext cx="12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DC motor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0FA1A-2206-6E5E-B7F4-9BD14BEF2766}"/>
              </a:ext>
            </a:extLst>
          </p:cNvPr>
          <p:cNvSpPr txBox="1"/>
          <p:nvPr/>
        </p:nvSpPr>
        <p:spPr>
          <a:xfrm>
            <a:off x="9519079" y="390525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PWM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BEC00D-55EF-EFBA-2FB5-84503D0890E1}"/>
              </a:ext>
            </a:extLst>
          </p:cNvPr>
          <p:cNvCxnSpPr>
            <a:cxnSpLocks/>
          </p:cNvCxnSpPr>
          <p:nvPr/>
        </p:nvCxnSpPr>
        <p:spPr>
          <a:xfrm>
            <a:off x="9902952" y="4288536"/>
            <a:ext cx="91440" cy="27432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1F65C-4F29-07DD-3157-9A5BFD50C6A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741117" y="4932188"/>
            <a:ext cx="615714" cy="3530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CCF25F-F384-1ED4-9558-6927204957C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555020" y="583063"/>
            <a:ext cx="610572" cy="1846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7252AB-E3A9-1B0E-68A3-D60EF8AA2A4B}"/>
              </a:ext>
            </a:extLst>
          </p:cNvPr>
          <p:cNvSpPr txBox="1"/>
          <p:nvPr/>
        </p:nvSpPr>
        <p:spPr>
          <a:xfrm>
            <a:off x="6165611" y="52852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Napájanie 12V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AA593D-20CF-BBEE-2E2F-E8E4BEB14B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860306" y="5367528"/>
            <a:ext cx="756379" cy="10237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F937A9-34CE-1647-E945-E5B762A45988}"/>
              </a:ext>
            </a:extLst>
          </p:cNvPr>
          <p:cNvSpPr txBox="1"/>
          <p:nvPr/>
        </p:nvSpPr>
        <p:spPr>
          <a:xfrm>
            <a:off x="6230421" y="379476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Regulátor napätia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65D54C-D653-6107-38CC-60E0B0BF6938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275740" y="4164092"/>
            <a:ext cx="2050743" cy="76809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0529-D7FE-DC64-567B-0BEB2157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F334-4589-6C26-4C4F-13CE766F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767729"/>
            <a:ext cx="5063747" cy="690994"/>
          </a:xfrm>
        </p:spPr>
        <p:txBody>
          <a:bodyPr>
            <a:normAutofit fontScale="90000"/>
          </a:bodyPr>
          <a:lstStyle/>
          <a:p>
            <a:r>
              <a:rPr lang="sk-SK" noProof="0" dirty="0"/>
              <a:t>Statická charakteristika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1641-5898-DEF2-3AB8-04C2C0320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Meranie statickej charakteristiky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Agregácia meraní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Spriemerované merania do jedného priebehu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Odčítaním hodnôt v ustálenom stave dostaneme hľadanú statickú charakteristiku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Nájdenie vhodného </a:t>
            </a:r>
            <a:r>
              <a:rPr lang="sk-SK" sz="1800" dirty="0" err="1"/>
              <a:t>polynomiálneho</a:t>
            </a:r>
            <a:r>
              <a:rPr lang="sk-SK" sz="1800" dirty="0"/>
              <a:t> modelu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CF01-6011-2C1F-DCE1-0A4237CB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sk-SK" dirty="0"/>
              <a:t>4</a:t>
            </a:r>
            <a:r>
              <a:rPr lang="en-US" dirty="0"/>
              <a:t>/10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0E7A-871F-C045-EC7B-6437E28F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68" y="1568451"/>
            <a:ext cx="6888955" cy="1948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21F21-450F-EDC5-1043-2AF0AF0DA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68" y="3897749"/>
            <a:ext cx="6888955" cy="19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07B90-BFED-2DE5-72A2-3C54F3B4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5</a:t>
            </a:r>
            <a:r>
              <a:rPr lang="en-US" dirty="0"/>
              <a:t>/10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ADF0E3-308F-66D5-CD0F-ECC12477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7434072" cy="749808"/>
          </a:xfrm>
        </p:spPr>
        <p:txBody>
          <a:bodyPr/>
          <a:lstStyle/>
          <a:p>
            <a:r>
              <a:rPr lang="sk-SK" dirty="0"/>
              <a:t>Analýza systému </a:t>
            </a:r>
            <a:r>
              <a:rPr lang="en-US" dirty="0"/>
              <a:t>(</a:t>
            </a:r>
            <a:r>
              <a:rPr lang="sk-SK" dirty="0"/>
              <a:t>komunikácia)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1C097F-CDA8-A1F7-458B-72BFD5E30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5669281" cy="4593828"/>
          </a:xfrm>
        </p:spPr>
        <p:txBody>
          <a:bodyPr/>
          <a:lstStyle/>
          <a:p>
            <a:r>
              <a:rPr lang="sk-SK" dirty="0"/>
              <a:t>Sériová linka (USB)</a:t>
            </a:r>
          </a:p>
          <a:p>
            <a:r>
              <a:rPr lang="sk-SK" dirty="0" err="1"/>
              <a:t>Baud</a:t>
            </a:r>
            <a:r>
              <a:rPr lang="sk-SK" dirty="0"/>
              <a:t> rate: 250 000 </a:t>
            </a:r>
            <a:r>
              <a:rPr lang="sk-SK" dirty="0" err="1"/>
              <a:t>bps</a:t>
            </a:r>
            <a:endParaRPr lang="sk-SK" dirty="0"/>
          </a:p>
          <a:p>
            <a:r>
              <a:rPr lang="sk-SK" dirty="0"/>
              <a:t>Perióda vzorkovania: 20 </a:t>
            </a:r>
            <a:r>
              <a:rPr lang="en-US" dirty="0"/>
              <a:t>~ </a:t>
            </a:r>
            <a:r>
              <a:rPr lang="sk-SK" dirty="0"/>
              <a:t>200 ms</a:t>
            </a:r>
          </a:p>
          <a:p>
            <a:r>
              <a:rPr lang="sk-SK" dirty="0"/>
              <a:t>Synchronizácia komunikácie pomocou MATLAB-u</a:t>
            </a:r>
          </a:p>
          <a:p>
            <a:r>
              <a:rPr lang="sk-SK" dirty="0">
                <a:solidFill>
                  <a:srgbClr val="FF0000"/>
                </a:solidFill>
              </a:rPr>
              <a:t>MATLAB akčný zásah</a:t>
            </a:r>
          </a:p>
          <a:p>
            <a:r>
              <a:rPr lang="sk-SK" dirty="0">
                <a:solidFill>
                  <a:srgbClr val="00B050"/>
                </a:solidFill>
              </a:rPr>
              <a:t>AS5600 I2C čítanie polohy kyvadla</a:t>
            </a:r>
          </a:p>
          <a:p>
            <a:r>
              <a:rPr lang="sk-SK" dirty="0">
                <a:solidFill>
                  <a:srgbClr val="0070C0"/>
                </a:solidFill>
              </a:rPr>
              <a:t>Výstupné hodnoty posielane späť do MATLAB-u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AB12A-73D3-8D9E-A2E3-CC64ECFD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2" y="1243584"/>
            <a:ext cx="5460118" cy="50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0" dirty="0"/>
              <a:t>Modelovanie systému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</p:spPr>
            <p:txBody>
              <a:bodyPr>
                <a:noAutofit/>
              </a:bodyPr>
              <a:lstStyle/>
              <a:p>
                <a:r>
                  <a:rPr lang="sk-SK" sz="1800" dirty="0"/>
                  <a:t>Modelujeme pomocou </a:t>
                </a:r>
                <a:r>
                  <a:rPr lang="sk-SK" sz="1800" dirty="0" err="1"/>
                  <a:t>Lagrangeovej</a:t>
                </a:r>
                <a:r>
                  <a:rPr lang="sk-SK" sz="1800" dirty="0"/>
                  <a:t> mechaniky</a:t>
                </a:r>
              </a:p>
              <a:p>
                <a:r>
                  <a:rPr lang="sk-SK" sz="1800" dirty="0" err="1"/>
                  <a:t>Lagrangian</a:t>
                </a:r>
                <a:endParaRPr lang="sk-SK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600" dirty="0"/>
              </a:p>
              <a:p>
                <a:r>
                  <a:rPr lang="en-US" sz="1800" dirty="0" err="1"/>
                  <a:t>Langrangeov</a:t>
                </a:r>
                <a:r>
                  <a:rPr lang="sk-SK" sz="1800" dirty="0"/>
                  <a:t>a rovnica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sk-SK" dirty="0"/>
                  <a:t>Výsledný dynamický model systému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sk-S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motora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etk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tren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í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sk-S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stupn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á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veli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č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ina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1..3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identifikovan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é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kon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tanty</m:t>
                    </m:r>
                  </m:oMath>
                </a14:m>
                <a:endParaRPr lang="sk-SK" b="0" dirty="0"/>
              </a:p>
              <a:p>
                <a:pPr marL="228600" lvl="1" indent="0">
                  <a:buNone/>
                </a:pPr>
                <a:endParaRPr lang="sk-SK" b="0" dirty="0"/>
              </a:p>
              <a:p>
                <a:pPr lvl="1"/>
                <a:endParaRPr lang="sk-SK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  <a:blipFill>
                <a:blip r:embed="rId2"/>
                <a:stretch>
                  <a:fillRect l="-800" t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35F76-F88D-89FD-3193-CF27FD5371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sk-SK" dirty="0"/>
              <a:t>6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28927-CACA-2340-BCFF-A1986EAD15AE}"/>
              </a:ext>
            </a:extLst>
          </p:cNvPr>
          <p:cNvSpPr txBox="1"/>
          <p:nvPr/>
        </p:nvSpPr>
        <p:spPr>
          <a:xfrm>
            <a:off x="1775077" y="324433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</a:t>
            </a:r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5BF3F-FA0A-D512-49A8-67E98557E1BD}"/>
              </a:ext>
            </a:extLst>
          </p:cNvPr>
          <p:cNvSpPr txBox="1"/>
          <p:nvPr/>
        </p:nvSpPr>
        <p:spPr>
          <a:xfrm>
            <a:off x="2604133" y="637070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1175E9E-5209-F437-F741-5BDF654D8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-85" r="5154" b="85"/>
          <a:stretch>
            <a:fillRect/>
          </a:stretch>
        </p:blipFill>
        <p:spPr>
          <a:xfrm>
            <a:off x="0" y="1"/>
            <a:ext cx="4562856" cy="6858000"/>
          </a:xfrm>
          <a:prstGeom prst="rect">
            <a:avLst/>
          </a:prstGeom>
          <a:blipFill dpi="0" rotWithShape="1">
            <a:blip r:embed="rId4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4067050" cy="1453896"/>
          </a:xfrm>
        </p:spPr>
        <p:txBody>
          <a:bodyPr/>
          <a:lstStyle/>
          <a:p>
            <a:r>
              <a:rPr lang="sk-SK" noProof="0" dirty="0"/>
              <a:t>Modelovanie trení</a:t>
            </a:r>
            <a:endParaRPr lang="en-US" noProof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2966" y="1277165"/>
            <a:ext cx="4835146" cy="49700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k-SK" sz="1800" noProof="0" dirty="0"/>
                  <a:t>Suché trenie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𝑐𝑜𝑢𝑙𝑜𝑚𝑏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𝑑𝑟𝑦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 err="1"/>
                  <a:t>Visk</a:t>
                </a:r>
                <a:r>
                  <a:rPr lang="sk-SK" sz="1800" dirty="0" err="1"/>
                  <a:t>ózne</a:t>
                </a:r>
                <a:r>
                  <a:rPr lang="sk-SK" sz="1800" dirty="0"/>
                  <a:t>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𝑣𝑖𝑠𝑐𝑜𝑢𝑠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/>
                  <a:t>Adhézne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𝑠𝑡𝑖𝑐𝑘𝑦</m:t>
                        </m:r>
                      </m:sub>
                    </m:sSub>
                    <m:r>
                      <m:rPr>
                        <m:aln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dirty="0"/>
                  <a:t>Odpor vzduchu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  <a:blipFill>
                <a:blip r:embed="rId4"/>
                <a:stretch>
                  <a:fillRect l="-89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8869-F78E-4EDA-4930-CABBE07A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7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1E193-101E-87C4-E83A-0227235F8E92}"/>
              </a:ext>
            </a:extLst>
          </p:cNvPr>
          <p:cNvSpPr txBox="1"/>
          <p:nvPr/>
        </p:nvSpPr>
        <p:spPr>
          <a:xfrm>
            <a:off x="2058673" y="1875502"/>
            <a:ext cx="146867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/>
              <a:t>Viskózne trenie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5695E-E492-696F-9E1C-BD449513473D}"/>
              </a:ext>
            </a:extLst>
          </p:cNvPr>
          <p:cNvSpPr txBox="1"/>
          <p:nvPr/>
        </p:nvSpPr>
        <p:spPr>
          <a:xfrm>
            <a:off x="1550361" y="3121223"/>
            <a:ext cx="124264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S</a:t>
            </a:r>
            <a:r>
              <a:rPr lang="en-US" sz="1400" dirty="0" err="1">
                <a:highlight>
                  <a:srgbClr val="FFFFFF"/>
                </a:highlight>
              </a:rPr>
              <a:t>uch</a:t>
            </a:r>
            <a:r>
              <a:rPr lang="sk-SK" sz="1400" dirty="0">
                <a:highlight>
                  <a:srgbClr val="FFFFFF"/>
                </a:highlight>
              </a:rPr>
              <a:t>é trenie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60624-B24D-6C5E-5102-DAF449E503DA}"/>
              </a:ext>
            </a:extLst>
          </p:cNvPr>
          <p:cNvSpPr txBox="1"/>
          <p:nvPr/>
        </p:nvSpPr>
        <p:spPr>
          <a:xfrm>
            <a:off x="3665511" y="1428657"/>
            <a:ext cx="14638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Odpor vzduchu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2A994-FC8F-2F39-DA6D-77277F3F339D}"/>
              </a:ext>
            </a:extLst>
          </p:cNvPr>
          <p:cNvSpPr txBox="1"/>
          <p:nvPr/>
        </p:nvSpPr>
        <p:spPr>
          <a:xfrm>
            <a:off x="307807" y="2362447"/>
            <a:ext cx="93268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k-SK" sz="1400" dirty="0"/>
              <a:t>Adhézne trenie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88252-DAF0-9CF4-A224-C9C3186C1D7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627632" y="2624057"/>
            <a:ext cx="544053" cy="4971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C32A96-9D83-5E1E-F963-0AF3AA7EF675}"/>
              </a:ext>
            </a:extLst>
          </p:cNvPr>
          <p:cNvCxnSpPr>
            <a:cxnSpLocks/>
          </p:cNvCxnSpPr>
          <p:nvPr/>
        </p:nvCxnSpPr>
        <p:spPr>
          <a:xfrm flipV="1">
            <a:off x="1261872" y="2478024"/>
            <a:ext cx="192024" cy="14603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87C36-761D-75F4-523F-481FCDF82C20}"/>
              </a:ext>
            </a:extLst>
          </p:cNvPr>
          <p:cNvCxnSpPr>
            <a:stCxn id="3" idx="2"/>
          </p:cNvCxnSpPr>
          <p:nvPr/>
        </p:nvCxnSpPr>
        <p:spPr>
          <a:xfrm flipH="1">
            <a:off x="2432304" y="2183279"/>
            <a:ext cx="360705" cy="3677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99803F-695D-5C76-D0D5-E0BA5F8078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97442" y="1736434"/>
            <a:ext cx="192024" cy="41917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A350-77BE-AFAB-12F9-47489F76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9900-66EE-70B4-9339-32B6040A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7386322" cy="592783"/>
          </a:xfrm>
        </p:spPr>
        <p:txBody>
          <a:bodyPr/>
          <a:lstStyle/>
          <a:p>
            <a:r>
              <a:rPr lang="sk-SK" noProof="0" dirty="0"/>
              <a:t>Simulácia </a:t>
            </a:r>
            <a:r>
              <a:rPr lang="sk-SK" dirty="0"/>
              <a:t>modelu a porovnanie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E0D2-8C75-1F81-573C-5E8FCDE1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8</a:t>
            </a:r>
            <a:r>
              <a:rPr lang="en-US" dirty="0"/>
              <a:t>/10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6DE2AB8-A385-C5EB-F8A8-4F20F72203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33" r="1"/>
          <a:stretch>
            <a:fillRect/>
          </a:stretch>
        </p:blipFill>
        <p:spPr>
          <a:xfrm>
            <a:off x="285750" y="1408112"/>
            <a:ext cx="4997450" cy="4041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7B50511-732A-1C4C-0A9A-7A911B5DF2C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632450" y="1408112"/>
                <a:ext cx="5957888" cy="4041776"/>
              </a:xfrm>
            </p:spPr>
            <p:txBody>
              <a:bodyPr/>
              <a:lstStyle/>
              <a:p>
                <a:r>
                  <a:rPr lang="sk-SK" dirty="0"/>
                  <a:t>Porovnanie pomocou skokovej zmeny akčného zásahu:</a:t>
                </a:r>
                <a:endParaRPr lang="sk-SK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sk-SK" dirty="0"/>
                  <a:t>z 30</a:t>
                </a:r>
                <a:r>
                  <a:rPr lang="en-US" dirty="0"/>
                  <a:t>% </a:t>
                </a:r>
                <a:r>
                  <a:rPr lang="en-US" dirty="0" err="1"/>
                  <a:t>na</a:t>
                </a:r>
                <a:r>
                  <a:rPr lang="en-US" dirty="0"/>
                  <a:t> 3</a:t>
                </a:r>
                <a:r>
                  <a:rPr lang="sk-SK" dirty="0"/>
                  <a:t>5</a:t>
                </a:r>
                <a:r>
                  <a:rPr lang="en-US" dirty="0"/>
                  <a:t>%</a:t>
                </a:r>
                <a:endParaRPr lang="sk-SK" dirty="0"/>
              </a:p>
              <a:p>
                <a:endParaRPr lang="sk-SK" dirty="0"/>
              </a:p>
              <a:p>
                <a:r>
                  <a:rPr lang="en-US" dirty="0"/>
                  <a:t>Neline</a:t>
                </a:r>
                <a:r>
                  <a:rPr lang="sk-SK" dirty="0" err="1"/>
                  <a:t>árny</a:t>
                </a:r>
                <a:r>
                  <a:rPr lang="sk-SK" dirty="0"/>
                  <a:t> stavový model</a:t>
                </a:r>
              </a:p>
              <a:p>
                <a:r>
                  <a:rPr lang="sk-SK" dirty="0"/>
                  <a:t>Identifikované </a:t>
                </a:r>
                <a:r>
                  <a:rPr lang="sk-SK" dirty="0" err="1"/>
                  <a:t>kovariančné</a:t>
                </a:r>
                <a:r>
                  <a:rPr lang="sk-SK" dirty="0"/>
                  <a:t> matice šumu</a:t>
                </a:r>
              </a:p>
              <a:p>
                <a:endParaRPr lang="en-US" dirty="0"/>
              </a:p>
              <a:p>
                <a:r>
                  <a:rPr lang="en-US" dirty="0" err="1"/>
                  <a:t>Nemodelovan</a:t>
                </a:r>
                <a:r>
                  <a:rPr lang="sk-SK" dirty="0"/>
                  <a:t>á dynamika vrtule</a:t>
                </a:r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7B50511-732A-1C4C-0A9A-7A911B5DF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632450" y="1408112"/>
                <a:ext cx="5957888" cy="4041776"/>
              </a:xfrm>
              <a:blipFill>
                <a:blip r:embed="rId3"/>
                <a:stretch>
                  <a:fillRect l="-921" t="-151" r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15855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15C017-F059-461C-B5CA-F74FA82919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A2E174-8201-44C8-8E86-D532E6482A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F7CFCFE-9E11-486F-94A1-AD5EF62D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{FD8DA470-81D7-45D8-9391-4B849A82819A}9db5ba7a-f6a8-423e-8130-f3099013613b-TF6f351658-02aa-4255-a406-604a46294ca9_win32</Template>
  <TotalTime>827</TotalTime>
  <Words>443</Words>
  <Application>Microsoft Office PowerPoint</Application>
  <PresentationFormat>Widescreen</PresentationFormat>
  <Paragraphs>118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Cambria Math</vt:lpstr>
      <vt:lpstr>Neue Haas Grotesk Text Pro</vt:lpstr>
      <vt:lpstr>Helena</vt:lpstr>
      <vt:lpstr>Syntéza systému riadenia</vt:lpstr>
      <vt:lpstr>Obsah</vt:lpstr>
      <vt:lpstr>Úvod do problematiky</vt:lpstr>
      <vt:lpstr>Analýza systému</vt:lpstr>
      <vt:lpstr>Statická charakteristika</vt:lpstr>
      <vt:lpstr>Analýza systému (komunikácia)</vt:lpstr>
      <vt:lpstr>Modelovanie systému</vt:lpstr>
      <vt:lpstr>Modelovanie trení</vt:lpstr>
      <vt:lpstr>Simulácia modelu a porovnanie</vt:lpstr>
      <vt:lpstr>Návrh systému riadenia</vt:lpstr>
      <vt:lpstr>Budúca práca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Radovan Jakubčík</dc:creator>
  <cp:lastModifiedBy>Radovan Jakubčík</cp:lastModifiedBy>
  <cp:revision>53</cp:revision>
  <dcterms:created xsi:type="dcterms:W3CDTF">2026-02-01T15:56:10Z</dcterms:created>
  <dcterms:modified xsi:type="dcterms:W3CDTF">2026-02-03T01:48:58Z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